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9" r:id="rId1"/>
  </p:sldMasterIdLst>
  <p:notesMasterIdLst>
    <p:notesMasterId r:id="rId10"/>
  </p:notesMasterIdLst>
  <p:handoutMasterIdLst>
    <p:handoutMasterId r:id="rId11"/>
  </p:handoutMasterIdLst>
  <p:sldIdLst>
    <p:sldId id="256" r:id="rId2"/>
    <p:sldId id="348" r:id="rId3"/>
    <p:sldId id="539" r:id="rId4"/>
    <p:sldId id="540" r:id="rId5"/>
    <p:sldId id="541" r:id="rId6"/>
    <p:sldId id="552" r:id="rId7"/>
    <p:sldId id="542" r:id="rId8"/>
    <p:sldId id="535" r:id="rId9"/>
  </p:sldIdLst>
  <p:sldSz cx="9144000" cy="6858000" type="screen4x3"/>
  <p:notesSz cx="9928225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66FF"/>
    <a:srgbClr val="D8D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5" autoAdjust="0"/>
    <p:restoredTop sz="94599"/>
  </p:normalViewPr>
  <p:slideViewPr>
    <p:cSldViewPr>
      <p:cViewPr>
        <p:scale>
          <a:sx n="76" d="100"/>
          <a:sy n="76" d="100"/>
        </p:scale>
        <p:origin x="-1248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2230" cy="33988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700" y="1"/>
            <a:ext cx="4302230" cy="33988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pPr>
              <a:defRPr/>
            </a:pPr>
            <a:fld id="{491CA4BF-B995-4B83-9FEC-2A10752316B5}" type="datetimeFigureOut">
              <a:rPr lang="en-US"/>
              <a:pPr>
                <a:defRPr/>
              </a:pPr>
              <a:t>8/21/2021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456611"/>
            <a:ext cx="4302230" cy="339884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700" y="6456611"/>
            <a:ext cx="4302230" cy="339884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pPr>
              <a:defRPr/>
            </a:pPr>
            <a:fld id="{06D4C416-6CF6-4B9A-9243-3868A8A38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762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2230" cy="34106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700" y="1"/>
            <a:ext cx="4302230" cy="34106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4898FD0-15AA-400D-A239-B22677263F1C}" type="datetimeFigureOut">
              <a:rPr lang="en-US"/>
              <a:pPr>
                <a:defRPr/>
              </a:pPr>
              <a:t>8/21/2021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75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4" y="3271382"/>
            <a:ext cx="7942580" cy="2676585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613"/>
            <a:ext cx="4302230" cy="341064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700" y="6456613"/>
            <a:ext cx="4302230" cy="341064"/>
          </a:xfrm>
          <a:prstGeom prst="rect">
            <a:avLst/>
          </a:prstGeom>
        </p:spPr>
        <p:txBody>
          <a:bodyPr vert="horz" wrap="square" lIns="91433" tIns="45716" rIns="91433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561D1F9-EC62-4DBF-96C4-25782A624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717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588B60-9D1F-4B16-A3D1-83AECE70C8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0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68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24E285-B64B-410D-8BB3-065F7233F0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7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90674-39A2-4167-BF70-E190FF9388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12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E05F40-6400-4523-8D6D-E706CEE923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599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71C5B-066B-4368-8898-FF975CFE36F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30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3550B-058F-46E2-BA26-2F5D72B44F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98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0543C-7168-43B4-AD4F-846BE14C11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22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6CEE9-B75F-47EA-933F-0A0C9AA32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85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08E40-9E9F-43CF-9426-2F6B705CC2D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9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CE70B-F3A1-471B-9115-0C61636FD78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29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DF5C65-E96F-4A2E-AC12-849171CD37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90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itindia.gov.in/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rashtragaan.in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168251"/>
            <a:ext cx="8839200" cy="4724400"/>
          </a:xfrm>
          <a:extLst>
            <a:ext uri="{FAA26D3D-D897-4be2-8F04-BA451C77F1D7}"/>
          </a:extLst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               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614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825C41-4411-4C49-BBFB-1C5A1990088E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6148" name="TextBox 2"/>
          <p:cNvSpPr txBox="1">
            <a:spLocks noChangeArrowheads="1"/>
          </p:cNvSpPr>
          <p:nvPr/>
        </p:nvSpPr>
        <p:spPr bwMode="auto">
          <a:xfrm>
            <a:off x="0" y="2330951"/>
            <a:ext cx="91440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IN" altLang="en-US" sz="33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Celebrating 75 Years of India’s Independence</a:t>
            </a:r>
            <a:endParaRPr lang="en-US" altLang="en-US" sz="33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n-IN" altLang="en-US" sz="3300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Azadi ka Amrit Mahotsav</a:t>
            </a:r>
            <a:endParaRPr lang="en-US" altLang="en-US" sz="33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2988" y="5132833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C00000"/>
                </a:solidFill>
              </a:rPr>
              <a:t>Implementing Agency:</a:t>
            </a:r>
          </a:p>
          <a:p>
            <a:pPr algn="ctr"/>
            <a:r>
              <a:rPr lang="en-IN" sz="2000" b="1" dirty="0">
                <a:solidFill>
                  <a:srgbClr val="C00000"/>
                </a:solidFill>
              </a:rPr>
              <a:t>Ministry of Youth Affairs &amp; Sports </a:t>
            </a:r>
            <a:endParaRPr lang="en-IN" b="1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645" y="53549"/>
            <a:ext cx="1487394" cy="937051"/>
          </a:xfrm>
          <a:prstGeom prst="rect">
            <a:avLst/>
          </a:prstGeom>
        </p:spPr>
      </p:pic>
      <p:pic>
        <p:nvPicPr>
          <p:cNvPr id="8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0"/>
            <a:ext cx="1480858" cy="148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164353"/>
            <a:ext cx="1013250" cy="1013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9E9C522-734E-4CAC-A3CF-37C44997BB1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95300" y="228597"/>
            <a:ext cx="2067688" cy="17723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BBBE4BE-4DEB-4AF7-B077-BA6F93BF361D}"/>
              </a:ext>
            </a:extLst>
          </p:cNvPr>
          <p:cNvSpPr txBox="1"/>
          <p:nvPr/>
        </p:nvSpPr>
        <p:spPr>
          <a:xfrm>
            <a:off x="1295399" y="4278189"/>
            <a:ext cx="7010401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 eaLnBrk="1" hangingPunct="1">
              <a:defRPr sz="3300" b="1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defRPr>
            </a:lvl1pPr>
          </a:lstStyle>
          <a:p>
            <a:r>
              <a:rPr lang="en-IN" dirty="0"/>
              <a:t>FIT INDIA FREEDOM RUN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62200" y="1143000"/>
            <a:ext cx="4419600" cy="743346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chemeClr val="tx2"/>
                </a:solidFill>
              </a:rPr>
              <a:t>Background and Concept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343400"/>
          </a:xfrm>
        </p:spPr>
        <p:txBody>
          <a:bodyPr>
            <a:noAutofit/>
          </a:bodyPr>
          <a:lstStyle/>
          <a:p>
            <a:pPr lvl="0" algn="just"/>
            <a:r>
              <a:rPr lang="en-IN" sz="1800" dirty="0">
                <a:latin typeface="Arial Narrow" panose="020B0606020202030204" pitchFamily="34" charset="0"/>
              </a:rPr>
              <a:t>Country is celebrating </a:t>
            </a:r>
            <a:r>
              <a:rPr lang="en-IN" sz="1800" b="1" dirty="0">
                <a:latin typeface="Arial Narrow" panose="020B0606020202030204" pitchFamily="34" charset="0"/>
              </a:rPr>
              <a:t>Azadi ka Amrit Mahotsav</a:t>
            </a:r>
            <a:r>
              <a:rPr lang="en-IN" sz="1800" dirty="0">
                <a:latin typeface="Arial Narrow" panose="020B0606020202030204" pitchFamily="34" charset="0"/>
              </a:rPr>
              <a:t> as a part of commemoration of its </a:t>
            </a:r>
            <a:r>
              <a:rPr lang="en-IN" sz="1800" b="1" dirty="0">
                <a:latin typeface="Arial Narrow" panose="020B0606020202030204" pitchFamily="34" charset="0"/>
              </a:rPr>
              <a:t>75th years of India’s Independence.</a:t>
            </a:r>
          </a:p>
          <a:p>
            <a:pPr lvl="0" algn="just"/>
            <a:endParaRPr lang="en-US" sz="300" dirty="0">
              <a:latin typeface="Arial Narrow" panose="020B0606020202030204" pitchFamily="34" charset="0"/>
            </a:endParaRPr>
          </a:p>
          <a:p>
            <a:pPr lvl="0" algn="just"/>
            <a:r>
              <a:rPr lang="en-IN" sz="1800" dirty="0">
                <a:latin typeface="Arial Narrow" panose="020B0606020202030204" pitchFamily="34" charset="0"/>
              </a:rPr>
              <a:t>This is to celebrate and commemorate 75 years of progressive India and its glorious history, culture and achievements.</a:t>
            </a:r>
          </a:p>
          <a:p>
            <a:pPr lvl="0" algn="just"/>
            <a:endParaRPr lang="en-US" sz="400" dirty="0">
              <a:latin typeface="Arial Narrow" panose="020B0606020202030204" pitchFamily="34" charset="0"/>
            </a:endParaRPr>
          </a:p>
          <a:p>
            <a:pPr lvl="0" algn="just"/>
            <a:r>
              <a:rPr lang="en-IN" sz="1800" b="1" dirty="0">
                <a:latin typeface="Arial Narrow" panose="020B0606020202030204" pitchFamily="34" charset="0"/>
              </a:rPr>
              <a:t>Hon'ble Prime Minister </a:t>
            </a:r>
            <a:r>
              <a:rPr lang="en-IN" sz="1800" dirty="0">
                <a:latin typeface="Arial Narrow" panose="020B0606020202030204" pitchFamily="34" charset="0"/>
              </a:rPr>
              <a:t>while inaugurating the curtain raiser of Azadi ka Amrit Mahotsav on</a:t>
            </a:r>
            <a:r>
              <a:rPr lang="en-IN" sz="1800" b="1" dirty="0">
                <a:latin typeface="Arial Narrow" panose="020B0606020202030204" pitchFamily="34" charset="0"/>
              </a:rPr>
              <a:t> 12</a:t>
            </a:r>
            <a:r>
              <a:rPr lang="en-IN" sz="1800" b="1" baseline="30000" dirty="0">
                <a:latin typeface="Arial Narrow" panose="020B0606020202030204" pitchFamily="34" charset="0"/>
              </a:rPr>
              <a:t>th</a:t>
            </a:r>
            <a:r>
              <a:rPr lang="en-IN" sz="1800" b="1" dirty="0">
                <a:latin typeface="Arial Narrow" panose="020B0606020202030204" pitchFamily="34" charset="0"/>
              </a:rPr>
              <a:t> March 2021, </a:t>
            </a:r>
            <a:r>
              <a:rPr lang="en-IN" sz="1800" dirty="0">
                <a:latin typeface="Arial Narrow" panose="020B0606020202030204" pitchFamily="34" charset="0"/>
              </a:rPr>
              <a:t>said that “The celebrations can be divided in five sub-heads - Freedom struggle, Ideas at 75, Achievements at 75, Actions at 75, and Resolve at 75.”</a:t>
            </a:r>
          </a:p>
          <a:p>
            <a:pPr lvl="0" algn="just"/>
            <a:endParaRPr lang="en-US" sz="900" dirty="0">
              <a:latin typeface="Arial Narrow" panose="020B0606020202030204" pitchFamily="34" charset="0"/>
            </a:endParaRPr>
          </a:p>
          <a:p>
            <a:pPr lvl="0" algn="just"/>
            <a:r>
              <a:rPr lang="en-IN" sz="1800" dirty="0">
                <a:latin typeface="Arial Narrow" panose="020B0606020202030204" pitchFamily="34" charset="0"/>
              </a:rPr>
              <a:t> </a:t>
            </a:r>
            <a:r>
              <a:rPr lang="en-IN" sz="1800" dirty="0" err="1">
                <a:latin typeface="Arial Narrow" panose="020B0606020202030204" pitchFamily="34" charset="0"/>
              </a:rPr>
              <a:t>Deptt</a:t>
            </a:r>
            <a:r>
              <a:rPr lang="en-IN" sz="1800" dirty="0">
                <a:latin typeface="Arial Narrow" panose="020B0606020202030204" pitchFamily="34" charset="0"/>
              </a:rPr>
              <a:t>. Of Youth Affairs( with NYKS and NSS Volunteers) have conceptualized celebration of </a:t>
            </a:r>
            <a:r>
              <a:rPr lang="en-IN" sz="1800" b="1" dirty="0">
                <a:latin typeface="Arial Narrow" panose="020B0606020202030204" pitchFamily="34" charset="0"/>
              </a:rPr>
              <a:t>Azadi ka Amrit Mahotsav</a:t>
            </a:r>
            <a:r>
              <a:rPr lang="en-IN" sz="1800" dirty="0">
                <a:latin typeface="Arial Narrow" panose="020B0606020202030204" pitchFamily="34" charset="0"/>
              </a:rPr>
              <a:t> under the pillar of </a:t>
            </a:r>
            <a:r>
              <a:rPr lang="en-IN" sz="1800" b="1" dirty="0">
                <a:latin typeface="Arial Narrow" panose="020B0606020202030204" pitchFamily="34" charset="0"/>
              </a:rPr>
              <a:t>Actions and Resolves @75</a:t>
            </a:r>
            <a:r>
              <a:rPr lang="en-IN" sz="1800" dirty="0">
                <a:latin typeface="Arial Narrow" panose="020B0606020202030204" pitchFamily="34" charset="0"/>
              </a:rPr>
              <a:t>. </a:t>
            </a:r>
          </a:p>
          <a:p>
            <a:pPr lvl="0" algn="just"/>
            <a:endParaRPr lang="en-US" sz="900" dirty="0">
              <a:latin typeface="Arial Narrow" panose="020B0606020202030204" pitchFamily="34" charset="0"/>
            </a:endParaRPr>
          </a:p>
          <a:p>
            <a:pPr lvl="0" algn="just"/>
            <a:r>
              <a:rPr lang="en-IN" sz="1800" b="1" dirty="0">
                <a:latin typeface="Arial Narrow" panose="020B0606020202030204" pitchFamily="34" charset="0"/>
              </a:rPr>
              <a:t>Spirit of Programmes/Activities </a:t>
            </a:r>
            <a:r>
              <a:rPr lang="en-IN" sz="1800" dirty="0">
                <a:latin typeface="Arial Narrow" panose="020B0606020202030204" pitchFamily="34" charset="0"/>
              </a:rPr>
              <a:t>: </a:t>
            </a:r>
            <a:r>
              <a:rPr lang="en-IN" sz="1800" b="1" dirty="0">
                <a:latin typeface="Arial Narrow" panose="020B0606020202030204" pitchFamily="34" charset="0"/>
              </a:rPr>
              <a:t>Jan </a:t>
            </a:r>
            <a:r>
              <a:rPr lang="en-IN" sz="1800" b="1" dirty="0" err="1">
                <a:latin typeface="Arial Narrow" panose="020B0606020202030204" pitchFamily="34" charset="0"/>
              </a:rPr>
              <a:t>Bhagidari</a:t>
            </a:r>
            <a:r>
              <a:rPr lang="en-IN" sz="1800" b="1" dirty="0">
                <a:latin typeface="Arial Narrow" panose="020B0606020202030204" pitchFamily="34" charset="0"/>
              </a:rPr>
              <a:t> and Jan </a:t>
            </a:r>
            <a:r>
              <a:rPr lang="en-IN" sz="1800" b="1" dirty="0" err="1">
                <a:latin typeface="Arial Narrow" panose="020B0606020202030204" pitchFamily="34" charset="0"/>
              </a:rPr>
              <a:t>Andolan</a:t>
            </a:r>
            <a:endParaRPr lang="en-IN" sz="1800" b="1" dirty="0">
              <a:latin typeface="Arial Narrow" panose="020B0606020202030204" pitchFamily="34" charset="0"/>
            </a:endParaRPr>
          </a:p>
          <a:p>
            <a:pPr lvl="0" algn="just"/>
            <a:endParaRPr lang="en-US" sz="100" dirty="0">
              <a:latin typeface="Arial Narrow" panose="020B0606020202030204" pitchFamily="34" charset="0"/>
            </a:endParaRPr>
          </a:p>
          <a:p>
            <a:pPr lvl="0" algn="just"/>
            <a:r>
              <a:rPr lang="en-IN" sz="1800" b="1" dirty="0">
                <a:latin typeface="Arial Narrow" panose="020B0606020202030204" pitchFamily="34" charset="0"/>
              </a:rPr>
              <a:t>Focus is </a:t>
            </a:r>
            <a:r>
              <a:rPr lang="en-IN" sz="1800" dirty="0">
                <a:latin typeface="Arial Narrow" panose="020B0606020202030204" pitchFamily="34" charset="0"/>
              </a:rPr>
              <a:t>on low-cost and people-intensive activities and to encourage community participation.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652" y="36938"/>
            <a:ext cx="1029948" cy="6488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652" y="823059"/>
            <a:ext cx="772829" cy="772829"/>
          </a:xfrm>
          <a:prstGeom prst="rect">
            <a:avLst/>
          </a:prstGeom>
        </p:spPr>
      </p:pic>
      <p:pic>
        <p:nvPicPr>
          <p:cNvPr id="9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617755A-6246-45CE-AEF5-BBE0D77E54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95300" y="228597"/>
            <a:ext cx="1595167" cy="136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2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DBB8-2C6F-4053-8CDF-05DB27950F85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2171700" y="914400"/>
            <a:ext cx="4800600" cy="762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25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Fit India Freedom Run</a:t>
            </a:r>
          </a:p>
          <a:p>
            <a:pPr lvl="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(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13</a:t>
            </a:r>
            <a:r>
              <a:rPr lang="en-US" sz="1600" b="1" baseline="30000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th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August 2021 to  2</a:t>
            </a:r>
            <a:r>
              <a:rPr lang="en-US" sz="1600" b="1" baseline="30000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nd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  October 2021)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5196" y="1328219"/>
            <a:ext cx="59532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tabLst>
                <a:tab pos="457200" algn="l"/>
              </a:tabLst>
            </a:pPr>
            <a:endParaRPr lang="en-US" sz="1600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Theme: 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Jan </a:t>
            </a:r>
            <a:r>
              <a:rPr lang="en-US" sz="1600" dirty="0" err="1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Bhagidari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  to  Jan </a:t>
            </a:r>
            <a:r>
              <a:rPr lang="en-US" sz="1600" dirty="0" err="1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Andolan</a:t>
            </a: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Launch: 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13</a:t>
            </a:r>
            <a:r>
              <a:rPr lang="en-US" sz="1600" baseline="300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th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 August 2021 by Hon’ble Minister of Youth Affairs &amp; Sports, Sh. Anurag Singh Thakur and Hon’ble Minister of State, Youth Affairs &amp; Sports, Sh. </a:t>
            </a:r>
            <a:r>
              <a:rPr lang="en-US" sz="1600" dirty="0" err="1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Nisith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Pramanik</a:t>
            </a: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endParaRPr lang="en-US" sz="1600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Objective</a:t>
            </a:r>
            <a:endParaRPr lang="en-US" sz="1600" b="1" dirty="0">
              <a:latin typeface="Arial Narrow" panose="020B0606020202030204" pitchFamily="34" charset="0"/>
              <a:cs typeface="Arial" pitchFamily="34" charset="0"/>
            </a:endParaRPr>
          </a:p>
          <a:p>
            <a:pPr marL="341313" lvl="0" indent="-163513" algn="just">
              <a:buFontTx/>
              <a:buChar char="•"/>
              <a:tabLst>
                <a:tab pos="457200" algn="l"/>
              </a:tabLst>
            </a:pPr>
            <a:r>
              <a:rPr lang="en-US" sz="1600" dirty="0">
                <a:latin typeface="Arial Narrow" panose="020B0606020202030204" pitchFamily="34" charset="0"/>
              </a:rPr>
              <a:t>To encourage people  to take up fitness activities such as running and  sports in their daily lives. </a:t>
            </a: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Calibri" pitchFamily="34" charset="0"/>
            </a:endParaRPr>
          </a:p>
          <a:p>
            <a:pPr marL="341313" indent="-163513" algn="just">
              <a:buFontTx/>
              <a:buChar char="•"/>
              <a:tabLst>
                <a:tab pos="457200" algn="l"/>
              </a:tabLst>
            </a:pPr>
            <a:r>
              <a:rPr lang="en-US" sz="1600" dirty="0">
                <a:latin typeface="Arial Narrow" panose="020B0606020202030204" pitchFamily="34" charset="0"/>
              </a:rPr>
              <a:t>To  make people adopt  healthy and fit life style.</a:t>
            </a: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Calibri" pitchFamily="34" charset="0"/>
            </a:endParaRPr>
          </a:p>
          <a:p>
            <a:pPr lvl="0">
              <a:tabLst>
                <a:tab pos="457200" algn="l"/>
              </a:tabLst>
            </a:pP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Geographical Coverage:</a:t>
            </a: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All States and UTs </a:t>
            </a: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750 Districts: </a:t>
            </a:r>
            <a:r>
              <a: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Calibri" pitchFamily="34" charset="0"/>
              </a:rPr>
              <a:t>750 Districts divided into 10 segments of 75 Districts each. </a:t>
            </a: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75 Villages in each District</a:t>
            </a: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30,000 Educational Institutions</a:t>
            </a:r>
          </a:p>
          <a:p>
            <a:pPr algn="just"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itchFamily="34" charset="0"/>
              </a:rPr>
              <a:t>Participation Target: </a:t>
            </a: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42.18 Lakhs Youth Volunteers will directly participate</a:t>
            </a: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.   (750 Districts *75 Villages *75 Youth)</a:t>
            </a: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Each youth will be motivated to include 20 family members &amp; Peer Group , getting </a:t>
            </a: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outreach of 7.50 Cr people.</a:t>
            </a:r>
          </a:p>
          <a:p>
            <a:pPr marL="406400" lvl="0" indent="-176213">
              <a:buFont typeface="Arial" panose="020B0604020202020204" pitchFamily="34" charset="0"/>
              <a:buChar char="•"/>
              <a:tabLst>
                <a:tab pos="395288" algn="l"/>
                <a:tab pos="457200" algn="l"/>
              </a:tabLst>
            </a:pPr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176213" lvl="0" indent="-176213" algn="just"/>
            <a:endParaRPr lang="en-US" sz="1600" dirty="0">
              <a:solidFill>
                <a:srgbClr val="00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467" y="1763488"/>
            <a:ext cx="2895599" cy="18756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977" y="4198034"/>
            <a:ext cx="2774979" cy="21583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79" y="100241"/>
            <a:ext cx="882813" cy="556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79" y="720892"/>
            <a:ext cx="662425" cy="662425"/>
          </a:xfrm>
          <a:prstGeom prst="rect">
            <a:avLst/>
          </a:prstGeom>
        </p:spPr>
      </p:pic>
      <p:pic>
        <p:nvPicPr>
          <p:cNvPr id="11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A522AF4-1930-4AB5-B8A9-31C94BF9476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19101" y="152398"/>
            <a:ext cx="1600198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2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8600" y="1143000"/>
            <a:ext cx="8534400" cy="7994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395288" indent="-395288" algn="just"/>
            <a:endParaRPr lang="en-US" sz="100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algn="just"/>
            <a:r>
              <a:rPr lang="en-US" sz="2800" b="1" dirty="0">
                <a:latin typeface="Arial Narrow" panose="020B0606020202030204" pitchFamily="34" charset="0"/>
              </a:rPr>
              <a:t>Key Activities:</a:t>
            </a:r>
          </a:p>
          <a:p>
            <a:pPr algn="just"/>
            <a:endParaRPr lang="en-US" sz="800" b="1" dirty="0">
              <a:latin typeface="Arial Narrow" panose="020B0606020202030204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Pledge on Fit India Freedom Run</a:t>
            </a:r>
          </a:p>
          <a:p>
            <a:pPr marL="341313" algn="just"/>
            <a:endParaRPr lang="en-US" b="1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National Anthem; 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Rendering of National Anthem on </a:t>
            </a:r>
            <a:r>
              <a:rPr lang="en-US" u="sng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  <a:hlinkClick r:id="rId2"/>
              </a:rPr>
              <a:t>https://rashtragaan.in</a:t>
            </a:r>
            <a:endParaRPr lang="en-US" u="sng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341313" algn="just"/>
            <a:endParaRPr lang="en-US" u="sng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Fit India Freedom Run; 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Run/</a:t>
            </a:r>
            <a:r>
              <a:rPr lang="en-US" b="1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Visit around historical, iconic places and other important locations of significance.</a:t>
            </a: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To register and upload run on Fit India portal </a:t>
            </a: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https://fitindia.gov.in</a:t>
            </a: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 and promote freedom run on social media channels with #Run4India and #</a:t>
            </a:r>
            <a:r>
              <a:rPr lang="en-US" b="1" dirty="0" err="1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AzadikaAmritMahotsav</a:t>
            </a:r>
            <a:r>
              <a:rPr lang="en-US" b="1" dirty="0"/>
              <a:t>. </a:t>
            </a:r>
            <a:endParaRPr lang="en-US" b="1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341313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Cultural Functions 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at starting point or finishing line, highlighting the importance of Azadi Ka Amrit </a:t>
            </a:r>
            <a:r>
              <a:rPr lang="en-US" dirty="0" err="1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Mohatsav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.</a:t>
            </a:r>
          </a:p>
          <a:p>
            <a:pPr marL="341313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Awareness  among Youth  Volunteers </a:t>
            </a:r>
            <a:r>
              <a:rPr lang="en-US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and Youth Leaders to participate in the Run and  also organize similar  Freedom Run in their  respective villages on their own.</a:t>
            </a:r>
          </a:p>
          <a:p>
            <a:pPr marL="341313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Calibri" pitchFamily="34" charset="0"/>
              </a:rPr>
              <a:t>Youth Volunteers</a:t>
            </a:r>
            <a:r>
              <a:rPr lang="en-US" b="1" dirty="0">
                <a:latin typeface="Arial Narrow" pitchFamily="34" charset="0"/>
                <a:cs typeface="Arial" pitchFamily="34" charset="0"/>
              </a:rPr>
              <a:t> and others to </a:t>
            </a:r>
            <a:r>
              <a:rPr lang="en-US" dirty="0">
                <a:latin typeface="Arial Narrow" pitchFamily="34" charset="0"/>
                <a:cs typeface="Arial" pitchFamily="34" charset="0"/>
              </a:rPr>
              <a:t>carry placards, banners etc.</a:t>
            </a:r>
          </a:p>
          <a:p>
            <a:pPr marL="519113" indent="-1778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341313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341313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/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519113" indent="-177800" algn="just"/>
            <a:endParaRPr lang="en-US" b="1" dirty="0">
              <a:latin typeface="Arial Narrow" panose="020B0606020202030204" pitchFamily="34" charset="0"/>
            </a:endParaRPr>
          </a:p>
          <a:p>
            <a:pPr marL="519113" lvl="0" indent="-177800" algn="just">
              <a:tabLst>
                <a:tab pos="457200" algn="l"/>
              </a:tabLst>
            </a:pPr>
            <a:endParaRPr lang="en-US" sz="1600" dirty="0"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14" y="90325"/>
            <a:ext cx="882813" cy="5561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14" y="543880"/>
            <a:ext cx="662425" cy="662425"/>
          </a:xfrm>
          <a:prstGeom prst="rect">
            <a:avLst/>
          </a:prstGeom>
        </p:spPr>
      </p:pic>
      <p:pic>
        <p:nvPicPr>
          <p:cNvPr id="9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2F90B4C-C020-45AE-B33E-EDC6CC79784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95300" y="228597"/>
            <a:ext cx="1409700" cy="12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9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066800" y="5478463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1295400"/>
            <a:ext cx="8534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 Narrow" panose="020B0606020202030204" pitchFamily="34" charset="0"/>
              </a:rPr>
              <a:t>Media and Publicity:</a:t>
            </a:r>
          </a:p>
          <a:p>
            <a:pPr marL="288925" lvl="0" indent="-173038" algn="just">
              <a:buFont typeface="Arial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Pre-</a:t>
            </a:r>
            <a:r>
              <a:rPr lang="en-US" b="1" dirty="0" err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programme</a:t>
            </a: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Buzz</a:t>
            </a: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: Massive Buzz creation</a:t>
            </a: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n-US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for </a:t>
            </a:r>
            <a:r>
              <a:rPr lang="en-US" b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#Run4India #</a:t>
            </a:r>
            <a:r>
              <a:rPr lang="en-US" b="1" dirty="0" err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AzadiKaAmritMahotsav</a:t>
            </a: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 </a:t>
            </a: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through;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Jingles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FM/RJs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Village Radio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News Scroll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Display of Logos, banners, IEC</a:t>
            </a:r>
          </a:p>
          <a:p>
            <a:pPr marL="288925" indent="-173038" algn="just">
              <a:buFont typeface="Arial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Massive Twitter Trends;</a:t>
            </a:r>
            <a:endParaRPr lang="en-US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Tweets by each NYKS twitter handler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Social Influencers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Cross tagging</a:t>
            </a:r>
          </a:p>
          <a:p>
            <a:pPr marL="458787" lvl="0" indent="-34290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Professional help</a:t>
            </a:r>
          </a:p>
          <a:p>
            <a:pPr marL="288925" lvl="0" indent="-173038" algn="just">
              <a:buFont typeface="Arial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Post-</a:t>
            </a:r>
            <a:r>
              <a:rPr lang="en-US" b="1" dirty="0" err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programme</a:t>
            </a:r>
            <a:r>
              <a:rPr lang="en-US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Publicity</a:t>
            </a: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: Video by participating youth about their experiences-sharing on Twitter and trends generation. </a:t>
            </a:r>
          </a:p>
          <a:p>
            <a:pPr marL="401637" lvl="0" indent="-28575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Demo Video</a:t>
            </a:r>
          </a:p>
          <a:p>
            <a:pPr marL="401637" lvl="0" indent="-28575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Target- 75*75= 5625 small videos on each date</a:t>
            </a:r>
          </a:p>
          <a:p>
            <a:pPr marL="401637" lvl="0" indent="-285750" algn="just">
              <a:buFont typeface="Wingdings" pitchFamily="2" charset="2"/>
              <a:buChar char="ü"/>
            </a:pPr>
            <a:r>
              <a:rPr lang="en-US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56,250 (750*75) videos during whole </a:t>
            </a:r>
            <a:r>
              <a:rPr lang="en-US" dirty="0" err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programme</a:t>
            </a:r>
            <a:endParaRPr lang="en-US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458787" lvl="0" indent="-342900" algn="just">
              <a:buFont typeface="Wingdings" pitchFamily="2" charset="2"/>
              <a:buChar char="ü"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943" y="136524"/>
            <a:ext cx="882813" cy="556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75" y="773688"/>
            <a:ext cx="662425" cy="662425"/>
          </a:xfrm>
          <a:prstGeom prst="rect">
            <a:avLst/>
          </a:prstGeom>
        </p:spPr>
      </p:pic>
      <p:pic>
        <p:nvPicPr>
          <p:cNvPr id="8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DB92A0C-FFD8-40C5-A848-1BC81898E6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95300" y="228597"/>
            <a:ext cx="1257300" cy="10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2400" y="-2589196"/>
            <a:ext cx="8610599" cy="1145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rial Narrow" panose="020B0606020202030204" pitchFamily="34" charset="0"/>
                <a:ea typeface="Times New Roman" pitchFamily="18" charset="0"/>
                <a:cs typeface="Mangal"/>
              </a:rPr>
              <a:t>Before &amp; After the </a:t>
            </a:r>
            <a:r>
              <a:rPr lang="en-US" sz="2000" b="1" dirty="0" err="1">
                <a:latin typeface="Arial Narrow" panose="020B0606020202030204" pitchFamily="34" charset="0"/>
                <a:ea typeface="Times New Roman" pitchFamily="18" charset="0"/>
                <a:cs typeface="Mangal"/>
              </a:rPr>
              <a:t>programmes</a:t>
            </a:r>
            <a:r>
              <a:rPr lang="en-US" sz="2000" b="1" dirty="0">
                <a:latin typeface="Arial Narrow" panose="020B0606020202030204" pitchFamily="34" charset="0"/>
                <a:ea typeface="Times New Roman" pitchFamily="18" charset="0"/>
                <a:cs typeface="Mangal"/>
              </a:rPr>
              <a:t>;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Mangal"/>
              </a:rPr>
              <a:t>In each district NYK would release Press Notes to Electronic &amp; Print Media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Mangal"/>
              </a:rPr>
              <a:t>local and Regional Media 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Mangal"/>
              </a:rPr>
              <a:t>(T-Shirts to be provided to Media Persons)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Mangal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Collection and sharing of Inspirational </a:t>
            </a: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Videos Messages;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By celebrities, social influencer, persons of eminence on social media platforms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Uploading of video on their Handles and tagging with </a:t>
            </a:r>
            <a:r>
              <a:rPr lang="en-US" sz="2000" dirty="0" err="1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MYaS</a:t>
            </a: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Handles</a:t>
            </a:r>
          </a:p>
          <a:p>
            <a:pPr marL="404813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Extended Participation</a:t>
            </a:r>
            <a:r>
              <a:rPr lang="en-US" sz="2000" dirty="0">
                <a:latin typeface="Arial Narrow" panose="020B0606020202030204" pitchFamily="34" charset="0"/>
                <a:ea typeface="Times New Roman" pitchFamily="18" charset="0"/>
                <a:cs typeface="Calibri" pitchFamily="34" charset="0"/>
              </a:rPr>
              <a:t> in the run (Specific Run)</a:t>
            </a: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latin typeface="Arial Narrow" pitchFamily="34" charset="0"/>
                <a:ea typeface="Times New Roman" pitchFamily="18" charset="0"/>
                <a:cs typeface="Mangal"/>
              </a:rPr>
              <a:t>Public Representatives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PRI leaders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Social Workers, 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Media Personalities, 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Sportspersons.</a:t>
            </a: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Arial Narrow" pitchFamily="34" charset="0"/>
                <a:ea typeface="Times New Roman" pitchFamily="18" charset="0"/>
                <a:cs typeface="Calibri" pitchFamily="34" charset="0"/>
              </a:rPr>
              <a:t>Army personnel </a:t>
            </a:r>
          </a:p>
          <a:p>
            <a:pPr marL="177800" algn="just"/>
            <a:endParaRPr lang="en-US" sz="2000" dirty="0">
              <a:solidFill>
                <a:srgbClr val="000000"/>
              </a:solidFill>
              <a:latin typeface="Arial Narrow" pitchFamily="34" charset="0"/>
              <a:cs typeface="Calibri" pitchFamily="34" charset="0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2000" b="1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404813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747713" indent="-34290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404813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Arial Narrow" panose="020B0606020202030204" pitchFamily="34" charset="0"/>
              <a:ea typeface="Times New Roman" pitchFamily="18" charset="0"/>
              <a:cs typeface="Calibri" pitchFamily="34" charset="0"/>
            </a:endParaRPr>
          </a:p>
          <a:p>
            <a:pPr marL="404813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" dirty="0">
              <a:latin typeface="Arial Narrow" pitchFamily="34" charset="0"/>
              <a:cs typeface="Arial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400" dirty="0">
              <a:latin typeface="Arial Narrow" panose="020B0606020202030204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Arial Narrow" panose="020B0606020202030204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024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EA548C-B0C0-4992-AC24-7625AD2B337B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87" y="0"/>
            <a:ext cx="882813" cy="556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137" y="762000"/>
            <a:ext cx="662425" cy="662425"/>
          </a:xfrm>
          <a:prstGeom prst="rect">
            <a:avLst/>
          </a:prstGeom>
        </p:spPr>
      </p:pic>
      <p:pic>
        <p:nvPicPr>
          <p:cNvPr id="7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D0BD940-A4B0-4107-B877-C72CA80A1F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695836" y="72359"/>
            <a:ext cx="1181100" cy="101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8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0255" y="1379577"/>
            <a:ext cx="84582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lvl="0" indent="-173038" algn="just"/>
            <a:r>
              <a:rPr lang="en-US" b="1" dirty="0">
                <a:latin typeface="Arial Narrow" panose="020B0606020202030204" pitchFamily="34" charset="0"/>
              </a:rPr>
              <a:t>Collaboration with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Information &amp; Broadcasting Ministry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Ministry of Culture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Fit India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SAI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CAPFs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Civil Services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Armed Forces</a:t>
            </a:r>
          </a:p>
          <a:p>
            <a:pPr marL="401637" lvl="0" indent="-285750" algn="just">
              <a:buFont typeface="Arial" panose="020B0604020202020204" pitchFamily="34" charset="0"/>
              <a:buChar char="•"/>
            </a:pPr>
            <a:endParaRPr lang="en-US" b="1" dirty="0">
              <a:latin typeface="Arial Narrow" panose="020B0606020202030204" pitchFamily="34" charset="0"/>
            </a:endParaRPr>
          </a:p>
          <a:p>
            <a:pPr marL="288925" lvl="0" indent="-173038" algn="just"/>
            <a:r>
              <a:rPr lang="en-US" b="1" dirty="0">
                <a:latin typeface="Arial Narrow" panose="020B0606020202030204" pitchFamily="34" charset="0"/>
              </a:rPr>
              <a:t>Impact Assessment:</a:t>
            </a:r>
          </a:p>
          <a:p>
            <a:endParaRPr lang="en-US" sz="1000" b="1" dirty="0">
              <a:latin typeface="Arial Narrow" panose="020B0606020202030204" pitchFamily="34" charset="0"/>
            </a:endParaRPr>
          </a:p>
          <a:p>
            <a:pPr marL="341313" indent="-231775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Number of Public Representatives and National Figures participated.</a:t>
            </a:r>
          </a:p>
          <a:p>
            <a:pPr marL="341313" indent="-231775" algn="just">
              <a:buFont typeface="Arial" panose="020B0604020202020204" pitchFamily="34" charset="0"/>
              <a:buChar char="•"/>
            </a:pPr>
            <a:endParaRPr lang="en-US" dirty="0"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341313" indent="-231775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Level of coverage in print, electronic and social media (Number of Tweets, likes, shares, impressions, engagements).</a:t>
            </a:r>
          </a:p>
          <a:p>
            <a:pPr marL="341313" indent="-231775" algn="just">
              <a:buFont typeface="Arial" panose="020B0604020202020204" pitchFamily="34" charset="0"/>
              <a:buChar char="•"/>
            </a:pPr>
            <a:endParaRPr lang="en-US" dirty="0"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341313" indent="-231775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No. of Videos uploaded on </a:t>
            </a:r>
            <a:r>
              <a:rPr lang="en-US" dirty="0" err="1">
                <a:latin typeface="Arial Narrow" pitchFamily="34" charset="0"/>
                <a:ea typeface="Times New Roman" pitchFamily="18" charset="0"/>
                <a:cs typeface="Calibri" pitchFamily="34" charset="0"/>
              </a:rPr>
              <a:t>programme</a:t>
            </a:r>
            <a:r>
              <a:rPr lang="en-US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.</a:t>
            </a:r>
          </a:p>
          <a:p>
            <a:pPr marL="341313" indent="-231775" algn="just">
              <a:buFont typeface="Arial" panose="020B0604020202020204" pitchFamily="34" charset="0"/>
              <a:buChar char="•"/>
            </a:pPr>
            <a:endParaRPr lang="en-US" dirty="0"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341313" indent="-231775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Total number of participants and  Kilometers covered</a:t>
            </a:r>
            <a:r>
              <a:rPr lang="en-US" sz="1600" dirty="0">
                <a:latin typeface="Arial Narrow" pitchFamily="34" charset="0"/>
                <a:ea typeface="Times New Roman" pitchFamily="18" charset="0"/>
                <a:cs typeface="Calibri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 Narrow" panose="020B0606020202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87" y="0"/>
            <a:ext cx="882813" cy="556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87" y="779320"/>
            <a:ext cx="662425" cy="662425"/>
          </a:xfrm>
          <a:prstGeom prst="rect">
            <a:avLst/>
          </a:prstGeom>
        </p:spPr>
      </p:pic>
      <p:pic>
        <p:nvPicPr>
          <p:cNvPr id="8" name="Picture 2" descr="10 logo designs of Government of India setups or companies - Best Logo and  Packaging Design Ideas | LogoPeople India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4A5A4A3-58FD-4D73-AF97-78E066EF4A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 b="62500"/>
          <a:stretch/>
        </p:blipFill>
        <p:spPr>
          <a:xfrm>
            <a:off x="495300" y="228597"/>
            <a:ext cx="1181100" cy="101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21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098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50000"/>
                  </a:schemeClr>
                </a:solidFill>
                <a:latin typeface="Bahnschrift" pitchFamily="34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7DBB8-2C6F-4053-8CDF-05DB27950F85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3865</TotalTime>
  <Words>696</Words>
  <Application>Microsoft Office PowerPoint</Application>
  <PresentationFormat>On-screen Show (4:3)</PresentationFormat>
  <Paragraphs>143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                 </vt:lpstr>
      <vt:lpstr>Background and Concept</vt:lpstr>
      <vt:lpstr>PowerPoint Presentation</vt:lpstr>
      <vt:lpstr>PowerPoint Presentation</vt:lpstr>
      <vt:lpstr> 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NYF -2010 Bhubaneswar</dc:title>
  <dc:creator>Windows</dc:creator>
  <cp:lastModifiedBy>admin</cp:lastModifiedBy>
  <cp:revision>1520</cp:revision>
  <dcterms:created xsi:type="dcterms:W3CDTF">2009-11-27T11:30:38Z</dcterms:created>
  <dcterms:modified xsi:type="dcterms:W3CDTF">2021-08-21T10:50:33Z</dcterms:modified>
</cp:coreProperties>
</file>